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9" r:id="rId3"/>
    <p:sldId id="260" r:id="rId4"/>
    <p:sldId id="280" r:id="rId5"/>
    <p:sldId id="269" r:id="rId6"/>
    <p:sldId id="264" r:id="rId7"/>
    <p:sldId id="265" r:id="rId8"/>
    <p:sldId id="266" r:id="rId9"/>
    <p:sldId id="267" r:id="rId10"/>
    <p:sldId id="268" r:id="rId11"/>
    <p:sldId id="270" r:id="rId12"/>
    <p:sldId id="271" r:id="rId13"/>
    <p:sldId id="273" r:id="rId14"/>
    <p:sldId id="274" r:id="rId15"/>
    <p:sldId id="272" r:id="rId16"/>
    <p:sldId id="275" r:id="rId17"/>
    <p:sldId id="276" r:id="rId18"/>
    <p:sldId id="277" r:id="rId19"/>
    <p:sldId id="278" r:id="rId20"/>
    <p:sldId id="279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445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png>
</file>

<file path=ppt/media/image13.png>
</file>

<file path=ppt/media/image2.png>
</file>

<file path=ppt/media/image3.jpg>
</file>

<file path=ppt/media/image4.png>
</file>

<file path=ppt/media/image5.jp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66AC72CD-7574-4859-9135-22E52359048D}" type="datetimeFigureOut">
              <a:rPr lang="en-IN" smtClean="0"/>
              <a:t>14-11-2018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00E59A15-85C0-491E-B1A5-6A41ED51D1C3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628799"/>
            <a:ext cx="7772400" cy="2160241"/>
          </a:xfrm>
        </p:spPr>
        <p:txBody>
          <a:bodyPr/>
          <a:lstStyle/>
          <a:p>
            <a:r>
              <a:rPr lang="en-IN" sz="11500" dirty="0" smtClean="0">
                <a:latin typeface="Courier New" pitchFamily="49" charset="0"/>
                <a:cs typeface="Courier New" pitchFamily="49" charset="0"/>
              </a:rPr>
              <a:t>PWA</a:t>
            </a:r>
            <a:endParaRPr lang="en-IN" sz="115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789040"/>
            <a:ext cx="6858000" cy="1368152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3200" dirty="0" smtClean="0">
                <a:latin typeface="Courier New" pitchFamily="49" charset="0"/>
                <a:cs typeface="Courier New" pitchFamily="49" charset="0"/>
              </a:rPr>
              <a:t>Progressive web app</a:t>
            </a:r>
            <a:endParaRPr lang="en-IN" sz="32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8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552" y="1772816"/>
            <a:ext cx="3106688" cy="4242816"/>
          </a:xfrm>
        </p:spPr>
        <p:txBody>
          <a:bodyPr>
            <a:normAutofit/>
          </a:bodyPr>
          <a:lstStyle/>
          <a:p>
            <a:pPr marL="342900" lvl="0" indent="-342900">
              <a:buFont typeface="Arial" pitchFamily="34" charset="0"/>
              <a:buChar char="•"/>
            </a:pP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Analyse</a:t>
            </a:r>
          </a:p>
          <a:p>
            <a:pPr lvl="0"/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pPr marL="342900" lvl="0" indent="-342900">
              <a:buFont typeface="Arial" pitchFamily="34" charset="0"/>
              <a:buChar char="•"/>
            </a:pP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Prioritize</a:t>
            </a:r>
          </a:p>
          <a:p>
            <a:pPr lvl="0"/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pPr marL="342900" lvl="0" indent="-34290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Choose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Tools</a:t>
            </a:r>
          </a:p>
          <a:p>
            <a:pPr lvl="0"/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pPr marL="342900" lvl="0" indent="-342900">
              <a:buFont typeface="Arial" pitchFamily="34" charset="0"/>
              <a:buChar char="•"/>
            </a:pP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Implement</a:t>
            </a:r>
          </a:p>
          <a:p>
            <a:pPr lvl="0"/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pPr marL="342900" lvl="0" indent="-34290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Measure and Evaluate</a:t>
            </a:r>
          </a:p>
          <a:p>
            <a:pPr marL="342900" indent="-342900">
              <a:buFont typeface="Arial" pitchFamily="34" charset="0"/>
              <a:buChar char="•"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image3.jpg"/>
          <p:cNvPicPr>
            <a:picLocks noGrp="1"/>
          </p:cNvPicPr>
          <p:nvPr>
            <p:ph type="pic" idx="1"/>
          </p:nvPr>
        </p:nvPicPr>
        <p:blipFill rotWithShape="1">
          <a:blip r:embed="rId2"/>
          <a:srcRect l="30584" t="33075" r="5817" b="35895"/>
          <a:stretch/>
        </p:blipFill>
        <p:spPr>
          <a:xfrm>
            <a:off x="3779912" y="2636912"/>
            <a:ext cx="4963243" cy="1466850"/>
          </a:xfrm>
          <a:prstGeom prst="rect">
            <a:avLst/>
          </a:prstGeom>
          <a:ln/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759296"/>
          </a:xfrm>
        </p:spPr>
        <p:txBody>
          <a:bodyPr>
            <a:normAutofit/>
          </a:bodyPr>
          <a:lstStyle/>
          <a:p>
            <a:r>
              <a:rPr lang="en-IN" sz="3600" dirty="0" smtClean="0">
                <a:latin typeface="Courier New" pitchFamily="49" charset="0"/>
                <a:cs typeface="Courier New" pitchFamily="49" charset="0"/>
              </a:rPr>
              <a:t>Creating a PWA</a:t>
            </a:r>
            <a:endParaRPr lang="en-IN" sz="36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77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>
                <a:latin typeface="Courier New" pitchFamily="49" charset="0"/>
                <a:cs typeface="Courier New" pitchFamily="49" charset="0"/>
              </a:rPr>
              <a:t>Analyse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1988840"/>
            <a:ext cx="3888432" cy="3788729"/>
          </a:xfrm>
        </p:spPr>
      </p:pic>
    </p:spTree>
    <p:extLst>
      <p:ext uri="{BB962C8B-B14F-4D97-AF65-F5344CB8AC3E}">
        <p14:creationId xmlns:p14="http://schemas.microsoft.com/office/powerpoint/2010/main" val="278916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Courier New" pitchFamily="49" charset="0"/>
                <a:cs typeface="Courier New" pitchFamily="49" charset="0"/>
              </a:rPr>
              <a:t>Analysing Tool- LIGHTHOUSE</a:t>
            </a:r>
            <a:endParaRPr lang="en-IN" sz="32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1026" name="Picture 2" descr="C:\Users\praba\Downloads\Report-master\Report-master\pwa\lighthous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2132856"/>
            <a:ext cx="5976664" cy="3295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4628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Courier New" pitchFamily="49" charset="0"/>
                <a:cs typeface="Courier New" pitchFamily="49" charset="0"/>
              </a:rPr>
              <a:t>Run audit</a:t>
            </a:r>
            <a:endParaRPr lang="en-IN" sz="32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128" y="1600200"/>
            <a:ext cx="5979743" cy="4876800"/>
          </a:xfrm>
        </p:spPr>
      </p:pic>
    </p:spTree>
    <p:extLst>
      <p:ext uri="{BB962C8B-B14F-4D97-AF65-F5344CB8AC3E}">
        <p14:creationId xmlns:p14="http://schemas.microsoft.com/office/powerpoint/2010/main" val="279041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Courier New" pitchFamily="49" charset="0"/>
                <a:cs typeface="Courier New" pitchFamily="49" charset="0"/>
              </a:rPr>
              <a:t>Result </a:t>
            </a:r>
            <a:endParaRPr lang="en-IN" sz="32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399" y="1600200"/>
            <a:ext cx="5633201" cy="4876800"/>
          </a:xfrm>
        </p:spPr>
      </p:pic>
    </p:spTree>
    <p:extLst>
      <p:ext uri="{BB962C8B-B14F-4D97-AF65-F5344CB8AC3E}">
        <p14:creationId xmlns:p14="http://schemas.microsoft.com/office/powerpoint/2010/main" val="377008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Courier New" pitchFamily="49" charset="0"/>
                <a:cs typeface="Courier New" pitchFamily="49" charset="0"/>
              </a:rPr>
              <a:t>Prioritize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image5.png"/>
          <p:cNvPicPr>
            <a:picLocks noGrp="1"/>
          </p:cNvPicPr>
          <p:nvPr>
            <p:ph idx="1"/>
          </p:nvPr>
        </p:nvPicPr>
        <p:blipFill>
          <a:blip r:embed="rId2"/>
          <a:srcRect l="30288" t="37606" r="2403" b="17094"/>
          <a:stretch>
            <a:fillRect/>
          </a:stretch>
        </p:blipFill>
        <p:spPr>
          <a:xfrm>
            <a:off x="1043608" y="2636912"/>
            <a:ext cx="7006140" cy="265102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8537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>
                <a:latin typeface="Courier New" pitchFamily="49" charset="0"/>
                <a:cs typeface="Courier New" pitchFamily="49" charset="0"/>
              </a:rPr>
              <a:t>User Experience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23" y="1988840"/>
            <a:ext cx="7328578" cy="4029268"/>
          </a:xfrm>
        </p:spPr>
      </p:pic>
    </p:spTree>
    <p:extLst>
      <p:ext uri="{BB962C8B-B14F-4D97-AF65-F5344CB8AC3E}">
        <p14:creationId xmlns:p14="http://schemas.microsoft.com/office/powerpoint/2010/main" val="126593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" t="27534" r="1015" b="24499"/>
          <a:stretch/>
        </p:blipFill>
        <p:spPr>
          <a:xfrm>
            <a:off x="4355976" y="2780928"/>
            <a:ext cx="3816424" cy="1046682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44824"/>
            <a:ext cx="3610744" cy="4242816"/>
          </a:xfrm>
        </p:spPr>
        <p:txBody>
          <a:bodyPr>
            <a:noAutofit/>
          </a:bodyPr>
          <a:lstStyle/>
          <a:p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Includes,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Pre-caching</a:t>
            </a: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Runtime caching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Strategies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Request routing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Background sync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Helpful debugging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Greater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flexibility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feature </a:t>
            </a:r>
            <a:r>
              <a:rPr lang="en-IN" sz="2000" dirty="0">
                <a:latin typeface="Courier New" pitchFamily="49" charset="0"/>
                <a:cs typeface="Courier New" pitchFamily="49" charset="0"/>
              </a:rPr>
              <a:t>set than sw-precache and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sw-toolbox</a:t>
            </a:r>
            <a:endParaRPr lang="en-IN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620688"/>
            <a:ext cx="8229600" cy="7745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b="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Courier New" pitchFamily="49" charset="0"/>
                <a:cs typeface="Courier New" pitchFamily="49" charset="0"/>
              </a:rPr>
              <a:t>Choose Tools</a:t>
            </a:r>
            <a:endParaRPr lang="en-IN" sz="40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95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Courier New" pitchFamily="49" charset="0"/>
                <a:cs typeface="Courier New" pitchFamily="49" charset="0"/>
              </a:rPr>
              <a:t>Implement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200" dirty="0">
                <a:latin typeface="Courier New" pitchFamily="49" charset="0"/>
                <a:cs typeface="Courier New" pitchFamily="49" charset="0"/>
              </a:rPr>
              <a:t>Don't block transitions on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network</a:t>
            </a:r>
          </a:p>
          <a:p>
            <a:pPr marL="0" indent="0">
              <a:buNone/>
            </a:pPr>
            <a:endParaRPr lang="en-IN" sz="22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IN" sz="2200" dirty="0">
                <a:latin typeface="Courier New" pitchFamily="49" charset="0"/>
                <a:cs typeface="Courier New" pitchFamily="49" charset="0"/>
              </a:rPr>
              <a:t>Prevent content jumping - Unstable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load</a:t>
            </a:r>
          </a:p>
          <a:p>
            <a:pPr marL="0" indent="0">
              <a:buNone/>
            </a:pPr>
            <a:endParaRPr lang="en-IN" sz="22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IN" sz="2200" dirty="0">
                <a:latin typeface="Courier New" pitchFamily="49" charset="0"/>
                <a:cs typeface="Courier New" pitchFamily="49" charset="0"/>
              </a:rPr>
              <a:t>Cache the right thing at the right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time</a:t>
            </a:r>
          </a:p>
          <a:p>
            <a:pPr marL="0" indent="0">
              <a:buNone/>
            </a:pPr>
            <a:endParaRPr lang="en-IN" sz="22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IN" sz="2200" dirty="0">
                <a:latin typeface="Courier New" pitchFamily="49" charset="0"/>
                <a:cs typeface="Courier New" pitchFamily="49" charset="0"/>
              </a:rPr>
              <a:t>Avoid scrolling glitches </a:t>
            </a:r>
            <a:endParaRPr lang="en-IN" sz="22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32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Courier New" pitchFamily="49" charset="0"/>
                <a:cs typeface="Courier New" pitchFamily="49" charset="0"/>
              </a:rPr>
              <a:t>Measure and Evaluate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772816"/>
            <a:ext cx="7131749" cy="4096335"/>
          </a:xfrm>
        </p:spPr>
      </p:pic>
    </p:spTree>
    <p:extLst>
      <p:ext uri="{BB962C8B-B14F-4D97-AF65-F5344CB8AC3E}">
        <p14:creationId xmlns:p14="http://schemas.microsoft.com/office/powerpoint/2010/main" val="275675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 smtClean="0">
                <a:latin typeface="Courier New" pitchFamily="49" charset="0"/>
                <a:cs typeface="Courier New" pitchFamily="49" charset="0"/>
              </a:rPr>
              <a:t>What is a PWA ?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A web </a:t>
            </a:r>
            <a:r>
              <a:rPr lang="en-IN" sz="2000" dirty="0">
                <a:latin typeface="Courier New" pitchFamily="49" charset="0"/>
                <a:cs typeface="Courier New" pitchFamily="49" charset="0"/>
              </a:rPr>
              <a:t>app that uses modern web capabilities to deliver an app-like experience to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users without </a:t>
            </a:r>
            <a:r>
              <a:rPr lang="en-IN" sz="2000" dirty="0">
                <a:latin typeface="Courier New" pitchFamily="49" charset="0"/>
                <a:cs typeface="Courier New" pitchFamily="49" charset="0"/>
              </a:rPr>
              <a:t>requiring them to install an app from the app store/ play store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.</a:t>
            </a:r>
          </a:p>
          <a:p>
            <a:pPr marL="0" indent="0">
              <a:buNone/>
            </a:pPr>
            <a:endParaRPr lang="en-IN" sz="20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>
                <a:latin typeface="Courier New" pitchFamily="49" charset="0"/>
                <a:cs typeface="Courier New" pitchFamily="49" charset="0"/>
              </a:rPr>
              <a:t>T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he </a:t>
            </a:r>
            <a:r>
              <a:rPr lang="en-IN" sz="2000" dirty="0">
                <a:latin typeface="Courier New" pitchFamily="49" charset="0"/>
                <a:cs typeface="Courier New" pitchFamily="49" charset="0"/>
              </a:rPr>
              <a:t>best of web and the best of apps had a clone child — it is PWA</a:t>
            </a:r>
          </a:p>
        </p:txBody>
      </p:sp>
    </p:spTree>
    <p:extLst>
      <p:ext uri="{BB962C8B-B14F-4D97-AF65-F5344CB8AC3E}">
        <p14:creationId xmlns:p14="http://schemas.microsoft.com/office/powerpoint/2010/main" val="420567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Courier New" pitchFamily="49" charset="0"/>
                <a:cs typeface="Courier New" pitchFamily="49" charset="0"/>
              </a:rPr>
              <a:t>Conclusion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Getting a </a:t>
            </a:r>
            <a:r>
              <a:rPr lang="en-IN" sz="2200" dirty="0">
                <a:latin typeface="Courier New" pitchFamily="49" charset="0"/>
                <a:cs typeface="Courier New" pitchFamily="49" charset="0"/>
              </a:rPr>
              <a:t>good positive response from the web and mobile app development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Industry</a:t>
            </a:r>
          </a:p>
          <a:p>
            <a:pPr marL="0" indent="0">
              <a:buNone/>
            </a:pP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 </a:t>
            </a:r>
          </a:p>
          <a:p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It </a:t>
            </a:r>
            <a:r>
              <a:rPr lang="en-IN" sz="2200" dirty="0">
                <a:latin typeface="Courier New" pitchFamily="49" charset="0"/>
                <a:cs typeface="Courier New" pitchFamily="49" charset="0"/>
              </a:rPr>
              <a:t>has a number of advantages and features that can take any business to a result-oriented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position</a:t>
            </a:r>
            <a:endParaRPr lang="en-IN" sz="22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IN" sz="22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They </a:t>
            </a:r>
            <a:r>
              <a:rPr lang="en-IN" sz="2200" dirty="0">
                <a:latin typeface="Courier New" pitchFamily="49" charset="0"/>
                <a:cs typeface="Courier New" pitchFamily="49" charset="0"/>
              </a:rPr>
              <a:t>also make the job of the app developers much more easily reducing the overall cost and time of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development</a:t>
            </a:r>
            <a:endParaRPr lang="en-IN" sz="22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17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>
                <a:latin typeface="Courier New" pitchFamily="49" charset="0"/>
                <a:cs typeface="Courier New" pitchFamily="49" charset="0"/>
              </a:rPr>
              <a:t>Features of PWA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latin typeface="Courier New" pitchFamily="49" charset="0"/>
                <a:cs typeface="Courier New" pitchFamily="49" charset="0"/>
              </a:rPr>
              <a:t>The essential features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like </a:t>
            </a:r>
          </a:p>
          <a:p>
            <a:pPr lvl="2">
              <a:buFont typeface="Wingdings" pitchFamily="2" charset="2"/>
              <a:buChar char="ü"/>
            </a:pPr>
            <a:r>
              <a:rPr lang="en-IN" dirty="0" smtClean="0">
                <a:latin typeface="Courier New" pitchFamily="49" charset="0"/>
                <a:cs typeface="Courier New" pitchFamily="49" charset="0"/>
              </a:rPr>
              <a:t>no </a:t>
            </a:r>
            <a:r>
              <a:rPr lang="en-IN" dirty="0">
                <a:latin typeface="Courier New" pitchFamily="49" charset="0"/>
                <a:cs typeface="Courier New" pitchFamily="49" charset="0"/>
              </a:rPr>
              <a:t>app 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submission</a:t>
            </a:r>
          </a:p>
          <a:p>
            <a:pPr lvl="2">
              <a:buFont typeface="Wingdings" pitchFamily="2" charset="2"/>
              <a:buChar char="ü"/>
            </a:pPr>
            <a:r>
              <a:rPr lang="en-IN" dirty="0" smtClean="0">
                <a:latin typeface="Courier New" pitchFamily="49" charset="0"/>
                <a:cs typeface="Courier New" pitchFamily="49" charset="0"/>
              </a:rPr>
              <a:t>push notifications</a:t>
            </a:r>
          </a:p>
          <a:p>
            <a:pPr lvl="2">
              <a:buFont typeface="Wingdings" pitchFamily="2" charset="2"/>
              <a:buChar char="ü"/>
            </a:pPr>
            <a:r>
              <a:rPr lang="en-IN" dirty="0" smtClean="0">
                <a:latin typeface="Courier New" pitchFamily="49" charset="0"/>
                <a:cs typeface="Courier New" pitchFamily="49" charset="0"/>
              </a:rPr>
              <a:t>faster </a:t>
            </a:r>
            <a:r>
              <a:rPr lang="en-IN" dirty="0">
                <a:latin typeface="Courier New" pitchFamily="49" charset="0"/>
                <a:cs typeface="Courier New" pitchFamily="49" charset="0"/>
              </a:rPr>
              <a:t>loading 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time</a:t>
            </a:r>
          </a:p>
          <a:p>
            <a:pPr lvl="2">
              <a:buFont typeface="Wingdings" pitchFamily="2" charset="2"/>
              <a:buChar char="ü"/>
            </a:pPr>
            <a:r>
              <a:rPr lang="en-IN" dirty="0" smtClean="0">
                <a:latin typeface="Courier New" pitchFamily="49" charset="0"/>
                <a:cs typeface="Courier New" pitchFamily="49" charset="0"/>
              </a:rPr>
              <a:t>SEO benefits</a:t>
            </a:r>
          </a:p>
          <a:p>
            <a:pPr lvl="2">
              <a:buFont typeface="Wingdings" pitchFamily="2" charset="2"/>
              <a:buChar char="ü"/>
            </a:pPr>
            <a:r>
              <a:rPr lang="en-IN" dirty="0">
                <a:latin typeface="Courier New" pitchFamily="49" charset="0"/>
                <a:cs typeface="Courier New" pitchFamily="49" charset="0"/>
              </a:rPr>
              <a:t>R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educe</a:t>
            </a:r>
            <a:r>
              <a:rPr lang="en-IN" sz="14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dirty="0">
                <a:latin typeface="Courier New" pitchFamily="49" charset="0"/>
                <a:cs typeface="Courier New" pitchFamily="49" charset="0"/>
              </a:rPr>
              <a:t>the cost of development and so 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on</a:t>
            </a:r>
          </a:p>
          <a:p>
            <a:pPr marL="548640" lvl="2" indent="0">
              <a:buNone/>
            </a:pPr>
            <a:endParaRPr lang="en-IN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Responsive</a:t>
            </a:r>
          </a:p>
          <a:p>
            <a:pPr marL="0" indent="0">
              <a:buNone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Works with </a:t>
            </a:r>
            <a:r>
              <a:rPr lang="en-IN" sz="2000" dirty="0">
                <a:latin typeface="Courier New" pitchFamily="49" charset="0"/>
                <a:cs typeface="Courier New" pitchFamily="49" charset="0"/>
              </a:rPr>
              <a:t>any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browser</a:t>
            </a:r>
          </a:p>
          <a:p>
            <a:pPr marL="0" indent="0">
              <a:buNone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>
                <a:latin typeface="Courier New" pitchFamily="49" charset="0"/>
                <a:cs typeface="Courier New" pitchFamily="49" charset="0"/>
              </a:rPr>
              <a:t>H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ighly </a:t>
            </a:r>
            <a:r>
              <a:rPr lang="en-IN" sz="2000" dirty="0">
                <a:latin typeface="Courier New" pitchFamily="49" charset="0"/>
                <a:cs typeface="Courier New" pitchFamily="49" charset="0"/>
              </a:rPr>
              <a:t>secured with the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HTTPS</a:t>
            </a:r>
            <a:endParaRPr lang="en-IN" sz="20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38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0" r="6230"/>
          <a:stretch>
            <a:fillRect/>
          </a:stretch>
        </p:blipFill>
        <p:spPr>
          <a:xfrm>
            <a:off x="4211960" y="1700808"/>
            <a:ext cx="4331692" cy="403535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9552" y="1628800"/>
            <a:ext cx="3163416" cy="4464496"/>
          </a:xfrm>
        </p:spPr>
        <p:txBody>
          <a:bodyPr>
            <a:no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Progressive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Responsive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Connectivity independent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App-like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Fresh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Safe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Discoverable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Re-</a:t>
            </a:r>
            <a:r>
              <a:rPr lang="en-IN" sz="2000" dirty="0" err="1">
                <a:latin typeface="Courier New" pitchFamily="49" charset="0"/>
                <a:cs typeface="Courier New" pitchFamily="49" charset="0"/>
              </a:rPr>
              <a:t>engageable</a:t>
            </a:r>
            <a:r>
              <a:rPr lang="en-IN" sz="20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Installable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Linkable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Offline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Support</a:t>
            </a:r>
            <a:endParaRPr lang="en-IN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89967" y="661492"/>
            <a:ext cx="8229600" cy="7592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b="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Courier New" pitchFamily="49" charset="0"/>
                <a:cs typeface="Courier New" pitchFamily="49" charset="0"/>
              </a:rPr>
              <a:t>Requirements</a:t>
            </a:r>
            <a:endParaRPr lang="en-IN" sz="40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47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latin typeface="Courier New" pitchFamily="49" charset="0"/>
                <a:cs typeface="Courier New" pitchFamily="49" charset="0"/>
              </a:rPr>
              <a:t>Why build a PWA ?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latin typeface="Courier New" pitchFamily="49" charset="0"/>
                <a:cs typeface="Courier New" pitchFamily="49" charset="0"/>
              </a:rPr>
              <a:t>The cost of developing, testing, and maintaining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applications.</a:t>
            </a:r>
          </a:p>
          <a:p>
            <a:pPr marL="0" indent="0">
              <a:buNone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>
                <a:latin typeface="Courier New" pitchFamily="49" charset="0"/>
                <a:cs typeface="Courier New" pitchFamily="49" charset="0"/>
              </a:rPr>
              <a:t>The web page that can behave more like an app downloaded from the App Store/ Play Store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.</a:t>
            </a:r>
          </a:p>
          <a:p>
            <a:pPr marL="0" indent="0">
              <a:buNone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>
                <a:latin typeface="Courier New" pitchFamily="49" charset="0"/>
                <a:cs typeface="Courier New" pitchFamily="49" charset="0"/>
              </a:rPr>
              <a:t>Earned for a place in the notification tray and in the home screen just like an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app.</a:t>
            </a:r>
          </a:p>
          <a:p>
            <a:pPr marL="0" indent="0">
              <a:buNone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>
                <a:latin typeface="Courier New" pitchFamily="49" charset="0"/>
                <a:cs typeface="Courier New" pitchFamily="49" charset="0"/>
              </a:rPr>
              <a:t>Offline support and fast downloading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time.</a:t>
            </a:r>
          </a:p>
          <a:p>
            <a:pPr marL="0" indent="0">
              <a:buNone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>
                <a:latin typeface="Courier New" pitchFamily="49" charset="0"/>
                <a:cs typeface="Courier New" pitchFamily="49" charset="0"/>
              </a:rPr>
              <a:t>Add to Home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Screen.</a:t>
            </a:r>
            <a:endParaRPr lang="en-IN" sz="20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1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ourier New" pitchFamily="49" charset="0"/>
                <a:cs typeface="Courier New" pitchFamily="49" charset="0"/>
              </a:rPr>
              <a:t>Components of PWA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2746648" cy="4718304"/>
          </a:xfrm>
        </p:spPr>
        <p:txBody>
          <a:bodyPr>
            <a:normAutofit/>
          </a:bodyPr>
          <a:lstStyle/>
          <a:p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 Service Worker</a:t>
            </a:r>
          </a:p>
          <a:p>
            <a:pPr marL="0" indent="0">
              <a:buNone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000" dirty="0">
                <a:latin typeface="Courier New" pitchFamily="49" charset="0"/>
                <a:cs typeface="Courier New" pitchFamily="49" charset="0"/>
              </a:rPr>
              <a:t>App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shell</a:t>
            </a:r>
          </a:p>
          <a:p>
            <a:pPr marL="0" indent="0">
              <a:buNone/>
            </a:pPr>
            <a:endParaRPr lang="en-IN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IN" sz="2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App manifest</a:t>
            </a:r>
            <a:endParaRPr lang="en-IN" sz="20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276872"/>
            <a:ext cx="5488704" cy="3168352"/>
          </a:xfrm>
        </p:spPr>
      </p:pic>
    </p:spTree>
    <p:extLst>
      <p:ext uri="{BB962C8B-B14F-4D97-AF65-F5344CB8AC3E}">
        <p14:creationId xmlns:p14="http://schemas.microsoft.com/office/powerpoint/2010/main" val="128646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Courier New" pitchFamily="49" charset="0"/>
                <a:cs typeface="Courier New" pitchFamily="49" charset="0"/>
              </a:rPr>
              <a:t>Service Worker</a:t>
            </a:r>
            <a:endParaRPr lang="en-IN" sz="3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000" dirty="0">
                <a:latin typeface="Courier New" pitchFamily="49" charset="0"/>
                <a:cs typeface="Courier New" pitchFamily="49" charset="0"/>
              </a:rPr>
              <a:t>A service worker is a script that your browser runs in the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background.</a:t>
            </a:r>
          </a:p>
          <a:p>
            <a:pPr marL="0" indent="0">
              <a:buNone/>
            </a:pPr>
            <a:endParaRPr lang="en-IN" sz="2000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IN" sz="2000" u="sng" dirty="0" smtClean="0">
                <a:latin typeface="Courier New" pitchFamily="49" charset="0"/>
                <a:cs typeface="Courier New" pitchFamily="49" charset="0"/>
              </a:rPr>
              <a:t>Its New features</a:t>
            </a:r>
          </a:p>
          <a:p>
            <a:pPr marL="0" indent="0">
              <a:buNone/>
            </a:pPr>
            <a:endParaRPr lang="en-IN" sz="2000" u="sng" dirty="0" smtClean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IN" dirty="0">
                <a:latin typeface="Courier New" pitchFamily="49" charset="0"/>
                <a:cs typeface="Courier New" pitchFamily="49" charset="0"/>
              </a:rPr>
              <a:t>C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ontent caching</a:t>
            </a:r>
          </a:p>
          <a:p>
            <a:pPr marL="274320" lvl="1" indent="0">
              <a:buNone/>
            </a:pPr>
            <a:endParaRPr lang="en-IN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IN" dirty="0">
                <a:latin typeface="Courier New" pitchFamily="49" charset="0"/>
                <a:cs typeface="Courier New" pitchFamily="49" charset="0"/>
              </a:rPr>
              <a:t>B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ackground </a:t>
            </a:r>
            <a:r>
              <a:rPr lang="en-IN" dirty="0">
                <a:latin typeface="Courier New" pitchFamily="49" charset="0"/>
                <a:cs typeface="Courier New" pitchFamily="49" charset="0"/>
              </a:rPr>
              <a:t>content 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updating</a:t>
            </a:r>
          </a:p>
          <a:p>
            <a:pPr marL="274320" lvl="1" indent="0">
              <a:buNone/>
            </a:pPr>
            <a:endParaRPr lang="en-IN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IN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ush </a:t>
            </a:r>
            <a:r>
              <a:rPr lang="en-IN" dirty="0">
                <a:latin typeface="Courier New" pitchFamily="49" charset="0"/>
                <a:cs typeface="Courier New" pitchFamily="49" charset="0"/>
              </a:rPr>
              <a:t>notification 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  <a:p>
            <a:pPr lvl="1"/>
            <a:endParaRPr lang="en-IN" dirty="0" smtClean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IN" dirty="0">
                <a:latin typeface="Courier New" pitchFamily="49" charset="0"/>
                <a:cs typeface="Courier New" pitchFamily="49" charset="0"/>
              </a:rPr>
              <a:t>O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ffline </a:t>
            </a:r>
            <a:r>
              <a:rPr lang="en-IN" dirty="0">
                <a:latin typeface="Courier New" pitchFamily="49" charset="0"/>
                <a:cs typeface="Courier New" pitchFamily="49" charset="0"/>
              </a:rPr>
              <a:t>function to 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prior </a:t>
            </a:r>
            <a:r>
              <a:rPr lang="en-IN" dirty="0">
                <a:latin typeface="Courier New" pitchFamily="49" charset="0"/>
                <a:cs typeface="Courier New" pitchFamily="49" charset="0"/>
              </a:rPr>
              <a:t>visited sites 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IN" dirty="0">
                <a:latin typeface="Courier New" pitchFamily="49" charset="0"/>
                <a:cs typeface="Courier New" pitchFamily="49" charset="0"/>
              </a:rPr>
              <a:t>that means, after the first visit to a website, the site and app will be reliably fast even on flaky networks</a:t>
            </a:r>
            <a:r>
              <a:rPr lang="en-IN" dirty="0" smtClean="0">
                <a:latin typeface="Courier New" pitchFamily="49" charset="0"/>
                <a:cs typeface="Courier New" pitchFamily="49" charset="0"/>
              </a:rPr>
              <a:t>).</a:t>
            </a:r>
            <a:endParaRPr lang="en-IN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095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Courier New" pitchFamily="49" charset="0"/>
                <a:cs typeface="Courier New" pitchFamily="49" charset="0"/>
              </a:rPr>
              <a:t>Benefits of PWA</a:t>
            </a:r>
            <a:endParaRPr lang="en-IN" sz="3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2200" dirty="0">
                <a:latin typeface="Courier New" pitchFamily="49" charset="0"/>
                <a:cs typeface="Courier New" pitchFamily="49" charset="0"/>
              </a:rPr>
              <a:t>PWA supports the Offline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Mode</a:t>
            </a:r>
          </a:p>
          <a:p>
            <a:pPr marL="457200" indent="-457200">
              <a:buFont typeface="+mj-lt"/>
              <a:buAutoNum type="arabicPeriod"/>
            </a:pPr>
            <a:endParaRPr lang="en-IN" sz="2200" dirty="0" smtClean="0">
              <a:latin typeface="Courier New" pitchFamily="49" charset="0"/>
              <a:cs typeface="Courier New" pitchFamily="49" charset="0"/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IN" sz="2200" dirty="0">
                <a:latin typeface="Courier New" pitchFamily="49" charset="0"/>
                <a:cs typeface="Courier New" pitchFamily="49" charset="0"/>
              </a:rPr>
              <a:t>Makes Use of Low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Data</a:t>
            </a:r>
          </a:p>
          <a:p>
            <a:pPr marL="457200" lvl="0" indent="-457200">
              <a:buFont typeface="+mj-lt"/>
              <a:buAutoNum type="arabicPeriod"/>
            </a:pPr>
            <a:endParaRPr lang="en-IN" sz="2200" dirty="0">
              <a:latin typeface="Courier New" pitchFamily="49" charset="0"/>
              <a:cs typeface="Courier New" pitchFamily="49" charset="0"/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IN" sz="2200" dirty="0">
                <a:latin typeface="Courier New" pitchFamily="49" charset="0"/>
                <a:cs typeface="Courier New" pitchFamily="49" charset="0"/>
              </a:rPr>
              <a:t>Push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Notifications</a:t>
            </a:r>
          </a:p>
          <a:p>
            <a:pPr marL="457200" lvl="0" indent="-457200">
              <a:buFont typeface="+mj-lt"/>
              <a:buAutoNum type="arabicPeriod"/>
            </a:pPr>
            <a:endParaRPr lang="en-IN" sz="2200" dirty="0">
              <a:latin typeface="Courier New" pitchFamily="49" charset="0"/>
              <a:cs typeface="Courier New" pitchFamily="49" charset="0"/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IN" sz="2200" dirty="0">
                <a:latin typeface="Courier New" pitchFamily="49" charset="0"/>
                <a:cs typeface="Courier New" pitchFamily="49" charset="0"/>
              </a:rPr>
              <a:t>Downloads are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Fast</a:t>
            </a:r>
            <a:endParaRPr lang="en-IN" sz="2200" dirty="0">
              <a:latin typeface="Courier New" pitchFamily="49" charset="0"/>
              <a:cs typeface="Courier New" pitchFamily="49" charset="0"/>
            </a:endParaRPr>
          </a:p>
          <a:p>
            <a:endParaRPr lang="en-IN" sz="22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457200" lvl="0" indent="-457200">
              <a:buFont typeface="+mj-lt"/>
              <a:buAutoNum type="arabicPeriod" startAt="5"/>
            </a:pPr>
            <a:r>
              <a:rPr lang="en-IN" sz="2200" dirty="0">
                <a:latin typeface="Courier New" pitchFamily="49" charset="0"/>
                <a:cs typeface="Courier New" pitchFamily="49" charset="0"/>
              </a:rPr>
              <a:t>Best Option if Budget is </a:t>
            </a: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less</a:t>
            </a:r>
          </a:p>
          <a:p>
            <a:pPr marL="457200" lvl="0" indent="-457200">
              <a:buFont typeface="+mj-lt"/>
              <a:buAutoNum type="arabicPeriod" startAt="5"/>
            </a:pPr>
            <a:endParaRPr lang="en-IN" sz="2200" dirty="0" smtClean="0">
              <a:latin typeface="Courier New" pitchFamily="49" charset="0"/>
              <a:cs typeface="Courier New" pitchFamily="49" charset="0"/>
            </a:endParaRPr>
          </a:p>
          <a:p>
            <a:pPr marL="457200" lvl="0" indent="-457200">
              <a:buFont typeface="+mj-lt"/>
              <a:buAutoNum type="arabicPeriod" startAt="5"/>
            </a:pP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No needed for app submission</a:t>
            </a:r>
          </a:p>
          <a:p>
            <a:pPr marL="457200" lvl="0" indent="-457200">
              <a:buFont typeface="+mj-lt"/>
              <a:buAutoNum type="arabicPeriod" startAt="5"/>
            </a:pPr>
            <a:endParaRPr lang="en-IN" sz="2200" dirty="0" smtClean="0">
              <a:latin typeface="Courier New" pitchFamily="49" charset="0"/>
              <a:cs typeface="Courier New" pitchFamily="49" charset="0"/>
            </a:endParaRPr>
          </a:p>
          <a:p>
            <a:pPr marL="457200" lvl="0" indent="-457200">
              <a:buFont typeface="+mj-lt"/>
              <a:buAutoNum type="arabicPeriod" startAt="5"/>
            </a:pPr>
            <a:r>
              <a:rPr lang="en-IN" sz="2200" dirty="0" smtClean="0">
                <a:latin typeface="Courier New" pitchFamily="49" charset="0"/>
                <a:cs typeface="Courier New" pitchFamily="49" charset="0"/>
              </a:rPr>
              <a:t>Shows </a:t>
            </a:r>
            <a:r>
              <a:rPr lang="en-IN" sz="2200" dirty="0">
                <a:latin typeface="Courier New" pitchFamily="49" charset="0"/>
                <a:cs typeface="Courier New" pitchFamily="49" charset="0"/>
              </a:rPr>
              <a:t>Positive SEO Results</a:t>
            </a:r>
            <a:endParaRPr lang="en-IN" sz="2200" dirty="0">
              <a:latin typeface="Courier New" pitchFamily="49" charset="0"/>
              <a:cs typeface="Courier New" pitchFamily="49" charset="0"/>
            </a:endParaRPr>
          </a:p>
          <a:p>
            <a:pPr lvl="0"/>
            <a:endParaRPr lang="en-IN" sz="2200" dirty="0">
              <a:latin typeface="Courier New" pitchFamily="49" charset="0"/>
              <a:cs typeface="Courier New" pitchFamily="49" charset="0"/>
            </a:endParaRPr>
          </a:p>
          <a:p>
            <a:endParaRPr lang="en-IN" sz="2200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1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 smtClean="0">
                <a:latin typeface="Courier New" pitchFamily="49" charset="0"/>
                <a:cs typeface="Courier New" pitchFamily="49" charset="0"/>
              </a:rPr>
              <a:t>Popular Clients</a:t>
            </a:r>
            <a:endParaRPr lang="en-IN" sz="32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944" y="2060848"/>
            <a:ext cx="7102963" cy="3960440"/>
          </a:xfrm>
        </p:spPr>
      </p:pic>
    </p:spTree>
    <p:extLst>
      <p:ext uri="{BB962C8B-B14F-4D97-AF65-F5344CB8AC3E}">
        <p14:creationId xmlns:p14="http://schemas.microsoft.com/office/powerpoint/2010/main" val="262684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152</TotalTime>
  <Words>392</Words>
  <Application>Microsoft Office PowerPoint</Application>
  <PresentationFormat>On-screen Show (4:3)</PresentationFormat>
  <Paragraphs>115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Clarity</vt:lpstr>
      <vt:lpstr>PWA</vt:lpstr>
      <vt:lpstr>What is a PWA ?</vt:lpstr>
      <vt:lpstr>Features of PWA</vt:lpstr>
      <vt:lpstr>PowerPoint Presentation</vt:lpstr>
      <vt:lpstr>Why build a PWA ?</vt:lpstr>
      <vt:lpstr>Components of PWA</vt:lpstr>
      <vt:lpstr>Service Worker</vt:lpstr>
      <vt:lpstr>Benefits of PWA</vt:lpstr>
      <vt:lpstr>Popular Clients</vt:lpstr>
      <vt:lpstr>Creating a PWA</vt:lpstr>
      <vt:lpstr>Analyse</vt:lpstr>
      <vt:lpstr>Analysing Tool- LIGHTHOUSE</vt:lpstr>
      <vt:lpstr>Run audit</vt:lpstr>
      <vt:lpstr>Result </vt:lpstr>
      <vt:lpstr>Prioritize</vt:lpstr>
      <vt:lpstr>User Experience</vt:lpstr>
      <vt:lpstr>PowerPoint Presentation</vt:lpstr>
      <vt:lpstr>Implement</vt:lpstr>
      <vt:lpstr>Measure and Evaluate</vt:lpstr>
      <vt:lpstr>Conclusion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PWA</dc:title>
  <dc:creator>praba</dc:creator>
  <cp:lastModifiedBy>praba</cp:lastModifiedBy>
  <cp:revision>23</cp:revision>
  <dcterms:created xsi:type="dcterms:W3CDTF">2018-11-14T16:08:00Z</dcterms:created>
  <dcterms:modified xsi:type="dcterms:W3CDTF">2018-11-14T18:40:54Z</dcterms:modified>
</cp:coreProperties>
</file>

<file path=docProps/thumbnail.jpeg>
</file>